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</p:sldIdLst>
  <p:sldSz cy="5143500" cx="9144000"/>
  <p:notesSz cx="6858000" cy="9144000"/>
  <p:embeddedFontLst>
    <p:embeddedFont>
      <p:font typeface="Roboto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.fntdata"/><Relationship Id="rId20" Type="http://schemas.openxmlformats.org/officeDocument/2006/relationships/slide" Target="slides/slide16.xml"/><Relationship Id="rId42" Type="http://schemas.openxmlformats.org/officeDocument/2006/relationships/font" Target="fonts/Roboto-boldItalic.fntdata"/><Relationship Id="rId41" Type="http://schemas.openxmlformats.org/officeDocument/2006/relationships/font" Target="fonts/Roboto-italic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slide" Target="slides/slide33.xml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39" Type="http://schemas.openxmlformats.org/officeDocument/2006/relationships/font" Target="fonts/Roboto-regular.fntdata"/><Relationship Id="rId16" Type="http://schemas.openxmlformats.org/officeDocument/2006/relationships/slide" Target="slides/slide12.xml"/><Relationship Id="rId38" Type="http://schemas.openxmlformats.org/officeDocument/2006/relationships/slide" Target="slides/slide34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555d66b1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555d66b1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fb3f9819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fb3f9819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4fcc80c4f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4fcc80c4f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4fcc80c4fb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4fcc80c4fb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4fcc80c4fb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4fcc80c4fb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4fcc80c4fb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4fcc80c4f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4fcc80c4fb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4fcc80c4fb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4fcc80c4fb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4fcc80c4fb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4fcc80c4f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4fcc80c4f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fb3f9819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fb3f9819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4fb3f9819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4fb3f9819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089ee7d5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089ee7d5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5518058b7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5518058b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5518058b71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5518058b7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5518058b7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5518058b7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5518058b7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5518058b7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5518058b71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5518058b7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5518058b7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5518058b7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5518058b71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5518058b71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5518058b71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5518058b71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5518058b71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5518058b71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fb3f9819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fb3f981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5518058b71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5518058b71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5518058b71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5518058b71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534800c3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5534800c3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5534800c32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5534800c3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5534800c3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5534800c3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4eadd20bfb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4eadd20bfb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eadd20bfb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eadd20bfb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eadd20bfb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eadd20bfb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4eadd20bfb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4eadd20bfb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4fb3f9819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4fb3f9819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fb3f98198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fb3f98198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AUTOLAYOUT">
    <p:bg>
      <p:bgPr>
        <a:solidFill>
          <a:srgbClr val="FFFFFF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3"/>
          <p:cNvSpPr/>
          <p:nvPr/>
        </p:nvSpPr>
        <p:spPr>
          <a:xfrm>
            <a:off x="0" y="1057700"/>
            <a:ext cx="9144000" cy="716400"/>
          </a:xfrm>
          <a:prstGeom prst="rect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3"/>
          <p:cNvSpPr txBox="1"/>
          <p:nvPr>
            <p:ph type="ctrTitle"/>
          </p:nvPr>
        </p:nvSpPr>
        <p:spPr>
          <a:xfrm>
            <a:off x="345650" y="1057700"/>
            <a:ext cx="7172100" cy="716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345650" y="1925025"/>
            <a:ext cx="7172100" cy="1989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8" name="Google Shape;6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7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2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0.png"/><Relationship Id="rId4" Type="http://schemas.openxmlformats.org/officeDocument/2006/relationships/image" Target="../media/image2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0.png"/><Relationship Id="rId4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Линейные модели, </a:t>
            </a:r>
            <a:r>
              <a:rPr lang="en"/>
              <a:t>градиентный</a:t>
            </a:r>
            <a:r>
              <a:rPr lang="en"/>
              <a:t> спуск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Линейная модель</a:t>
            </a:r>
            <a:endParaRPr/>
          </a:p>
        </p:txBody>
      </p:sp>
      <p:sp>
        <p:nvSpPr>
          <p:cNvPr id="128" name="Google Shape;128;p23"/>
          <p:cNvSpPr txBox="1"/>
          <p:nvPr/>
        </p:nvSpPr>
        <p:spPr>
          <a:xfrm>
            <a:off x="175125" y="920375"/>
            <a:ext cx="8749800" cy="8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Пример линейных моделей для задачи с одним признаком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9" name="Google Shape;1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623" y="1517350"/>
            <a:ext cx="3588479" cy="305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7777" y="1517350"/>
            <a:ext cx="3588479" cy="305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Выбор модели</a:t>
            </a:r>
            <a:endParaRPr/>
          </a:p>
        </p:txBody>
      </p:sp>
      <p:pic>
        <p:nvPicPr>
          <p:cNvPr id="136" name="Google Shape;13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250" y="1012500"/>
            <a:ext cx="4483201" cy="345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4925" y="1058150"/>
            <a:ext cx="2404150" cy="83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ctrTitle"/>
          </p:nvPr>
        </p:nvSpPr>
        <p:spPr>
          <a:xfrm>
            <a:off x="345650" y="1057700"/>
            <a:ext cx="7172100" cy="7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Обучение линейной регрессии</a:t>
            </a:r>
            <a:endParaRPr/>
          </a:p>
        </p:txBody>
      </p:sp>
      <p:sp>
        <p:nvSpPr>
          <p:cNvPr id="143" name="Google Shape;143;p25"/>
          <p:cNvSpPr txBox="1"/>
          <p:nvPr>
            <p:ph idx="1" type="subTitle"/>
          </p:nvPr>
        </p:nvSpPr>
        <p:spPr>
          <a:xfrm>
            <a:off x="345650" y="1925025"/>
            <a:ext cx="4851300" cy="27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Обучение модели - это подбор весовых </a:t>
            </a:r>
            <a:r>
              <a:rPr lang="en">
                <a:solidFill>
                  <a:schemeClr val="lt1"/>
                </a:solidFill>
              </a:rPr>
              <a:t>коэффициентов w</a:t>
            </a:r>
            <a:r>
              <a:rPr baseline="-25000" lang="en">
                <a:solidFill>
                  <a:schemeClr val="lt1"/>
                </a:solidFill>
              </a:rPr>
              <a:t>1</a:t>
            </a:r>
            <a:r>
              <a:rPr lang="en">
                <a:solidFill>
                  <a:schemeClr val="lt1"/>
                </a:solidFill>
              </a:rPr>
              <a:t>, w</a:t>
            </a:r>
            <a:r>
              <a:rPr baseline="-25000" lang="en">
                <a:solidFill>
                  <a:schemeClr val="lt1"/>
                </a:solidFill>
              </a:rPr>
              <a:t>2</a:t>
            </a:r>
            <a:r>
              <a:rPr lang="en">
                <a:solidFill>
                  <a:schemeClr val="lt1"/>
                </a:solidFill>
              </a:rPr>
              <a:t>, … w</a:t>
            </a:r>
            <a:r>
              <a:rPr baseline="-25000" lang="en">
                <a:solidFill>
                  <a:schemeClr val="lt1"/>
                </a:solidFill>
              </a:rPr>
              <a:t>n</a:t>
            </a:r>
            <a:r>
              <a:rPr lang="en">
                <a:solidFill>
                  <a:schemeClr val="lt1"/>
                </a:solidFill>
              </a:rPr>
              <a:t> таким образом, чтоб модель выдавала результат с минимальным возможным отклонением от наблюдаемых значений.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44" name="Google Shape;144;p25"/>
          <p:cNvPicPr preferRelativeResize="0"/>
          <p:nvPr/>
        </p:nvPicPr>
        <p:blipFill rotWithShape="1">
          <a:blip r:embed="rId3">
            <a:alphaModFix/>
          </a:blip>
          <a:srcRect b="42256" l="64797" r="3313" t="37042"/>
          <a:stretch/>
        </p:blipFill>
        <p:spPr>
          <a:xfrm>
            <a:off x="5503600" y="2047275"/>
            <a:ext cx="2818599" cy="601401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5"/>
          <p:cNvSpPr txBox="1"/>
          <p:nvPr>
            <p:ph idx="1" type="subTitle"/>
          </p:nvPr>
        </p:nvSpPr>
        <p:spPr>
          <a:xfrm>
            <a:off x="5486100" y="2868775"/>
            <a:ext cx="2853600" cy="16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</a:t>
            </a:r>
            <a:r>
              <a:rPr baseline="-25000" lang="en">
                <a:solidFill>
                  <a:schemeClr val="lt1"/>
                </a:solidFill>
              </a:rPr>
              <a:t>0</a:t>
            </a:r>
            <a:r>
              <a:rPr lang="en">
                <a:solidFill>
                  <a:schemeClr val="lt1"/>
                </a:solidFill>
              </a:rPr>
              <a:t> - свободный коэффициент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</a:t>
            </a:r>
            <a:r>
              <a:rPr baseline="-25000" lang="en">
                <a:solidFill>
                  <a:schemeClr val="lt1"/>
                </a:solidFill>
              </a:rPr>
              <a:t>1</a:t>
            </a:r>
            <a:r>
              <a:rPr lang="en">
                <a:solidFill>
                  <a:schemeClr val="lt1"/>
                </a:solidFill>
              </a:rPr>
              <a:t>, w</a:t>
            </a:r>
            <a:r>
              <a:rPr baseline="-25000" lang="en">
                <a:solidFill>
                  <a:schemeClr val="lt1"/>
                </a:solidFill>
              </a:rPr>
              <a:t>2</a:t>
            </a:r>
            <a:r>
              <a:rPr lang="en">
                <a:solidFill>
                  <a:schemeClr val="lt1"/>
                </a:solidFill>
              </a:rPr>
              <a:t>, … w</a:t>
            </a:r>
            <a:r>
              <a:rPr baseline="-25000" lang="en">
                <a:solidFill>
                  <a:schemeClr val="lt1"/>
                </a:solidFill>
              </a:rPr>
              <a:t>n</a:t>
            </a:r>
            <a:r>
              <a:rPr lang="en">
                <a:solidFill>
                  <a:schemeClr val="lt1"/>
                </a:solidFill>
              </a:rPr>
              <a:t> - веса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x</a:t>
            </a:r>
            <a:r>
              <a:rPr baseline="-25000" lang="en">
                <a:solidFill>
                  <a:schemeClr val="lt1"/>
                </a:solidFill>
              </a:rPr>
              <a:t>1</a:t>
            </a:r>
            <a:r>
              <a:rPr lang="en">
                <a:solidFill>
                  <a:schemeClr val="lt1"/>
                </a:solidFill>
              </a:rPr>
              <a:t>, x</a:t>
            </a:r>
            <a:r>
              <a:rPr baseline="-25000" lang="en">
                <a:solidFill>
                  <a:schemeClr val="lt1"/>
                </a:solidFill>
              </a:rPr>
              <a:t>2</a:t>
            </a:r>
            <a:r>
              <a:rPr lang="en">
                <a:solidFill>
                  <a:schemeClr val="lt1"/>
                </a:solidFill>
              </a:rPr>
              <a:t>, … x</a:t>
            </a:r>
            <a:r>
              <a:rPr baseline="-25000" lang="en">
                <a:solidFill>
                  <a:schemeClr val="lt1"/>
                </a:solidFill>
              </a:rPr>
              <a:t>n</a:t>
            </a:r>
            <a:r>
              <a:rPr lang="en">
                <a:solidFill>
                  <a:schemeClr val="lt1"/>
                </a:solidFill>
              </a:rPr>
              <a:t> - признаки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Вычисление </a:t>
            </a:r>
            <a:r>
              <a:rPr lang="en"/>
              <a:t>разности</a:t>
            </a:r>
            <a:endParaRPr/>
          </a:p>
        </p:txBody>
      </p:sp>
      <p:pic>
        <p:nvPicPr>
          <p:cNvPr id="151" name="Google Shape;15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250" y="1012500"/>
            <a:ext cx="4483201" cy="345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9251" y="1012500"/>
            <a:ext cx="2076450" cy="95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Вычисление разности</a:t>
            </a:r>
            <a:endParaRPr/>
          </a:p>
        </p:txBody>
      </p:sp>
      <p:pic>
        <p:nvPicPr>
          <p:cNvPr id="158" name="Google Shape;15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250" y="1012500"/>
            <a:ext cx="4483201" cy="345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8201" y="1012500"/>
            <a:ext cx="2743200" cy="80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Среднеквадратическая ошибка (MSE)</a:t>
            </a:r>
            <a:endParaRPr/>
          </a:p>
        </p:txBody>
      </p:sp>
      <p:pic>
        <p:nvPicPr>
          <p:cNvPr id="165" name="Google Shape;1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250" y="1012500"/>
            <a:ext cx="4483201" cy="345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8401" y="1012500"/>
            <a:ext cx="3829050" cy="100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Минимальная </a:t>
            </a:r>
            <a:r>
              <a:rPr lang="en"/>
              <a:t>среднеквадратическая ошибка (min MSE)</a:t>
            </a:r>
            <a:endParaRPr/>
          </a:p>
        </p:txBody>
      </p:sp>
      <p:pic>
        <p:nvPicPr>
          <p:cNvPr id="172" name="Google Shape;17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250" y="1012500"/>
            <a:ext cx="4483201" cy="345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2944" y="1012494"/>
            <a:ext cx="4146800" cy="96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>
            <p:ph type="ctrTitle"/>
          </p:nvPr>
        </p:nvSpPr>
        <p:spPr>
          <a:xfrm>
            <a:off x="345650" y="1057700"/>
            <a:ext cx="7172100" cy="7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Градиентный спуск</a:t>
            </a:r>
            <a:endParaRPr/>
          </a:p>
        </p:txBody>
      </p:sp>
      <p:pic>
        <p:nvPicPr>
          <p:cNvPr id="179" name="Google Shape;17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0425" y="1888450"/>
            <a:ext cx="5450778" cy="306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Градиентный спуск для линейной регрессии</a:t>
            </a:r>
            <a:endParaRPr/>
          </a:p>
        </p:txBody>
      </p:sp>
      <p:sp>
        <p:nvSpPr>
          <p:cNvPr id="185" name="Google Shape;185;p31"/>
          <p:cNvSpPr txBox="1"/>
          <p:nvPr/>
        </p:nvSpPr>
        <p:spPr>
          <a:xfrm>
            <a:off x="175125" y="920375"/>
            <a:ext cx="8749800" cy="38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Простейший случай: один признак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Модель: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Два параметра: w</a:t>
            </a:r>
            <a:r>
              <a:rPr baseline="-25000" lang="en" sz="1800">
                <a:latin typeface="Roboto"/>
                <a:ea typeface="Roboto"/>
                <a:cs typeface="Roboto"/>
                <a:sym typeface="Roboto"/>
              </a:rPr>
              <a:t>0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и w</a:t>
            </a:r>
            <a:r>
              <a:rPr baseline="-25000" lang="en" sz="1800">
                <a:latin typeface="Roboto"/>
                <a:ea typeface="Roboto"/>
                <a:cs typeface="Roboto"/>
                <a:sym typeface="Roboto"/>
              </a:rPr>
              <a:t>1</a:t>
            </a:r>
            <a:endParaRPr baseline="-25000"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Функционал: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6" name="Google Shape;18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3625" y="1544350"/>
            <a:ext cx="2404150" cy="83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22545" y="3211208"/>
            <a:ext cx="4441050" cy="86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Градиентный спуск для линейной регрессии</a:t>
            </a:r>
            <a:endParaRPr/>
          </a:p>
        </p:txBody>
      </p:sp>
      <p:sp>
        <p:nvSpPr>
          <p:cNvPr id="193" name="Google Shape;193;p32"/>
          <p:cNvSpPr txBox="1"/>
          <p:nvPr/>
        </p:nvSpPr>
        <p:spPr>
          <a:xfrm>
            <a:off x="175125" y="920375"/>
            <a:ext cx="8749800" cy="38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4" name="Google Shape;19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7374" y="920375"/>
            <a:ext cx="6792174" cy="3995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ctrTitle"/>
          </p:nvPr>
        </p:nvSpPr>
        <p:spPr>
          <a:xfrm>
            <a:off x="345650" y="1057700"/>
            <a:ext cx="7172100" cy="7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План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9" name="Google Shape;79;p15"/>
          <p:cNvSpPr txBox="1"/>
          <p:nvPr>
            <p:ph idx="1" type="subTitle"/>
          </p:nvPr>
        </p:nvSpPr>
        <p:spPr>
          <a:xfrm>
            <a:off x="345650" y="1925025"/>
            <a:ext cx="7172100" cy="19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Вступление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Задача регрессии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Линейные модели в задачах регрессии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Обучение линейной регрессии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Градиентный спуск для </a:t>
            </a:r>
            <a:r>
              <a:rPr lang="en">
                <a:solidFill>
                  <a:schemeClr val="lt1"/>
                </a:solidFill>
              </a:rPr>
              <a:t>линейной регрессии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Линейная регрессия в</a:t>
            </a:r>
            <a:r>
              <a:rPr lang="en"/>
              <a:t> scikit-learn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Градиентный спуск для линейной регрессии</a:t>
            </a:r>
            <a:endParaRPr/>
          </a:p>
        </p:txBody>
      </p:sp>
      <p:sp>
        <p:nvSpPr>
          <p:cNvPr id="200" name="Google Shape;200;p33"/>
          <p:cNvSpPr txBox="1"/>
          <p:nvPr/>
        </p:nvSpPr>
        <p:spPr>
          <a:xfrm>
            <a:off x="175125" y="920375"/>
            <a:ext cx="8749800" cy="38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Инициализация: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w</a:t>
            </a:r>
            <a:r>
              <a:rPr baseline="-25000" lang="en" sz="1800">
                <a:latin typeface="Roboto"/>
                <a:ea typeface="Roboto"/>
                <a:cs typeface="Roboto"/>
                <a:sym typeface="Roboto"/>
              </a:rPr>
              <a:t>0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= 0 и w</a:t>
            </a:r>
            <a:r>
              <a:rPr baseline="-25000" lang="en" sz="180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= 0, или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Цикл по t = 1, 2, 3,... 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Завершить, если: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1" name="Google Shape;20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7644" y="782694"/>
            <a:ext cx="1005975" cy="80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5570" y="2012975"/>
            <a:ext cx="3555775" cy="56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93650" y="3318400"/>
            <a:ext cx="1932600" cy="48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Градиентный спуск для линейной регрессии - градиент для парной регрессии</a:t>
            </a:r>
            <a:endParaRPr/>
          </a:p>
        </p:txBody>
      </p:sp>
      <p:sp>
        <p:nvSpPr>
          <p:cNvPr id="209" name="Google Shape;209;p34"/>
          <p:cNvSpPr txBox="1"/>
          <p:nvPr/>
        </p:nvSpPr>
        <p:spPr>
          <a:xfrm>
            <a:off x="175125" y="920375"/>
            <a:ext cx="8749800" cy="38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Частные производные: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0" name="Google Shape;21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020" y="1034533"/>
            <a:ext cx="4441050" cy="86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4175" y="2632875"/>
            <a:ext cx="3446125" cy="74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84175" y="3760199"/>
            <a:ext cx="3084037" cy="74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Градиентный спуск для линейной регрессии - парная регрессия</a:t>
            </a:r>
            <a:endParaRPr/>
          </a:p>
        </p:txBody>
      </p:sp>
      <p:sp>
        <p:nvSpPr>
          <p:cNvPr id="218" name="Google Shape;218;p35"/>
          <p:cNvSpPr txBox="1"/>
          <p:nvPr/>
        </p:nvSpPr>
        <p:spPr>
          <a:xfrm>
            <a:off x="175125" y="920375"/>
            <a:ext cx="8749800" cy="38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9" name="Google Shape;219;p35"/>
          <p:cNvPicPr preferRelativeResize="0"/>
          <p:nvPr/>
        </p:nvPicPr>
        <p:blipFill rotWithShape="1">
          <a:blip r:embed="rId3">
            <a:alphaModFix/>
          </a:blip>
          <a:srcRect b="20299" l="0" r="0" t="0"/>
          <a:stretch/>
        </p:blipFill>
        <p:spPr>
          <a:xfrm>
            <a:off x="1016176" y="796862"/>
            <a:ext cx="7111648" cy="409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Градиентный спуск для линейной регрессии - парная регрессия</a:t>
            </a:r>
            <a:endParaRPr/>
          </a:p>
        </p:txBody>
      </p:sp>
      <p:sp>
        <p:nvSpPr>
          <p:cNvPr id="225" name="Google Shape;225;p36"/>
          <p:cNvSpPr txBox="1"/>
          <p:nvPr/>
        </p:nvSpPr>
        <p:spPr>
          <a:xfrm>
            <a:off x="175125" y="920375"/>
            <a:ext cx="8749800" cy="38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6" name="Google Shape;226;p36"/>
          <p:cNvPicPr preferRelativeResize="0"/>
          <p:nvPr/>
        </p:nvPicPr>
        <p:blipFill rotWithShape="1">
          <a:blip r:embed="rId3">
            <a:alphaModFix/>
          </a:blip>
          <a:srcRect b="20350" l="0" r="0" t="0"/>
          <a:stretch/>
        </p:blipFill>
        <p:spPr>
          <a:xfrm>
            <a:off x="955725" y="798311"/>
            <a:ext cx="7111648" cy="4096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Градиентный спуск для линейной регрессии - парная регрессия</a:t>
            </a:r>
            <a:endParaRPr/>
          </a:p>
        </p:txBody>
      </p:sp>
      <p:sp>
        <p:nvSpPr>
          <p:cNvPr id="232" name="Google Shape;232;p37"/>
          <p:cNvSpPr txBox="1"/>
          <p:nvPr/>
        </p:nvSpPr>
        <p:spPr>
          <a:xfrm>
            <a:off x="175125" y="920375"/>
            <a:ext cx="8749800" cy="38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3" name="Google Shape;233;p37"/>
          <p:cNvPicPr preferRelativeResize="0"/>
          <p:nvPr/>
        </p:nvPicPr>
        <p:blipFill rotWithShape="1">
          <a:blip r:embed="rId3">
            <a:alphaModFix/>
          </a:blip>
          <a:srcRect b="20350" l="0" r="0" t="0"/>
          <a:stretch/>
        </p:blipFill>
        <p:spPr>
          <a:xfrm>
            <a:off x="1016176" y="798419"/>
            <a:ext cx="7111648" cy="40965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Градиентный спуск для линейной регрессии - парная регрессия</a:t>
            </a:r>
            <a:endParaRPr/>
          </a:p>
        </p:txBody>
      </p:sp>
      <p:sp>
        <p:nvSpPr>
          <p:cNvPr id="239" name="Google Shape;239;p38"/>
          <p:cNvSpPr txBox="1"/>
          <p:nvPr/>
        </p:nvSpPr>
        <p:spPr>
          <a:xfrm>
            <a:off x="175125" y="920375"/>
            <a:ext cx="8749800" cy="38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0" name="Google Shape;240;p38"/>
          <p:cNvPicPr preferRelativeResize="0"/>
          <p:nvPr/>
        </p:nvPicPr>
        <p:blipFill rotWithShape="1">
          <a:blip r:embed="rId3">
            <a:alphaModFix/>
          </a:blip>
          <a:srcRect b="20356" l="0" r="0" t="0"/>
          <a:stretch/>
        </p:blipFill>
        <p:spPr>
          <a:xfrm>
            <a:off x="1016169" y="798419"/>
            <a:ext cx="7111661" cy="40965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Градиентный спуск для линейной регрессии - парная регрессия</a:t>
            </a:r>
            <a:endParaRPr/>
          </a:p>
        </p:txBody>
      </p:sp>
      <p:sp>
        <p:nvSpPr>
          <p:cNvPr id="246" name="Google Shape;246;p39"/>
          <p:cNvSpPr txBox="1"/>
          <p:nvPr/>
        </p:nvSpPr>
        <p:spPr>
          <a:xfrm>
            <a:off x="175125" y="920375"/>
            <a:ext cx="8749800" cy="38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7" name="Google Shape;247;p39"/>
          <p:cNvPicPr preferRelativeResize="0"/>
          <p:nvPr/>
        </p:nvPicPr>
        <p:blipFill rotWithShape="1">
          <a:blip r:embed="rId3">
            <a:alphaModFix/>
          </a:blip>
          <a:srcRect b="20356" l="0" r="0" t="0"/>
          <a:stretch/>
        </p:blipFill>
        <p:spPr>
          <a:xfrm>
            <a:off x="1016169" y="798419"/>
            <a:ext cx="7111661" cy="40965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Градиентный спуск для линейной регрессии - парная регрессия</a:t>
            </a:r>
            <a:endParaRPr/>
          </a:p>
        </p:txBody>
      </p:sp>
      <p:sp>
        <p:nvSpPr>
          <p:cNvPr id="253" name="Google Shape;253;p40"/>
          <p:cNvSpPr txBox="1"/>
          <p:nvPr/>
        </p:nvSpPr>
        <p:spPr>
          <a:xfrm>
            <a:off x="175125" y="920375"/>
            <a:ext cx="8749800" cy="38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4" name="Google Shape;254;p40"/>
          <p:cNvPicPr preferRelativeResize="0"/>
          <p:nvPr/>
        </p:nvPicPr>
        <p:blipFill rotWithShape="1">
          <a:blip r:embed="rId3">
            <a:alphaModFix/>
          </a:blip>
          <a:srcRect b="20356" l="0" r="0" t="0"/>
          <a:stretch/>
        </p:blipFill>
        <p:spPr>
          <a:xfrm>
            <a:off x="1137544" y="798419"/>
            <a:ext cx="7111661" cy="40965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Градиентный спуск для линейной регрессии - размер шага</a:t>
            </a:r>
            <a:endParaRPr/>
          </a:p>
        </p:txBody>
      </p:sp>
      <p:sp>
        <p:nvSpPr>
          <p:cNvPr id="260" name="Google Shape;260;p41"/>
          <p:cNvSpPr txBox="1"/>
          <p:nvPr/>
        </p:nvSpPr>
        <p:spPr>
          <a:xfrm>
            <a:off x="175125" y="920375"/>
            <a:ext cx="8749800" cy="38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n - шаг градиентного спуска. Выбор шага - искусство.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1" name="Google Shape;26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3658" y="920375"/>
            <a:ext cx="3555775" cy="56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41"/>
          <p:cNvPicPr preferRelativeResize="0"/>
          <p:nvPr/>
        </p:nvPicPr>
        <p:blipFill rotWithShape="1">
          <a:blip r:embed="rId4">
            <a:alphaModFix/>
          </a:blip>
          <a:srcRect b="26379" l="0" r="0" t="17826"/>
          <a:stretch/>
        </p:blipFill>
        <p:spPr>
          <a:xfrm>
            <a:off x="1212324" y="2191550"/>
            <a:ext cx="6598452" cy="2662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Градиентный спуск для линейной регрессии - размер шага</a:t>
            </a:r>
            <a:endParaRPr/>
          </a:p>
        </p:txBody>
      </p:sp>
      <p:sp>
        <p:nvSpPr>
          <p:cNvPr id="268" name="Google Shape;268;p42"/>
          <p:cNvSpPr txBox="1"/>
          <p:nvPr/>
        </p:nvSpPr>
        <p:spPr>
          <a:xfrm>
            <a:off x="175125" y="920375"/>
            <a:ext cx="8749800" cy="38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n - шаг градиентного спуска.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Выбор шага - искусство.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Часто используют                      где k - константа, которую нужно подбирать.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9" name="Google Shape;26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3670" y="1145300"/>
            <a:ext cx="3555775" cy="56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06500" y="2946725"/>
            <a:ext cx="945675" cy="82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ctrTitle"/>
          </p:nvPr>
        </p:nvSpPr>
        <p:spPr>
          <a:xfrm>
            <a:off x="345650" y="1057700"/>
            <a:ext cx="7172100" cy="7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Вступление</a:t>
            </a:r>
            <a:endParaRPr/>
          </a:p>
        </p:txBody>
      </p:sp>
      <p:sp>
        <p:nvSpPr>
          <p:cNvPr id="85" name="Google Shape;85;p16"/>
          <p:cNvSpPr txBox="1"/>
          <p:nvPr>
            <p:ph idx="1" type="subTitle"/>
          </p:nvPr>
        </p:nvSpPr>
        <p:spPr>
          <a:xfrm>
            <a:off x="345650" y="1925025"/>
            <a:ext cx="7172100" cy="30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Цель машинного обучения — предсказать результат по входным данным. Чем разнообразнее входные данные, тем проще машине найти закономерности и тем точнее результат.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Для машинного обучения нужны три вещи: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>
                <a:solidFill>
                  <a:schemeClr val="lt1"/>
                </a:solidFill>
              </a:rPr>
              <a:t>Данные</a:t>
            </a:r>
            <a:endParaRPr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>
                <a:solidFill>
                  <a:schemeClr val="lt1"/>
                </a:solidFill>
              </a:rPr>
              <a:t>Признаки</a:t>
            </a:r>
            <a:endParaRPr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>
                <a:solidFill>
                  <a:schemeClr val="lt1"/>
                </a:solidFill>
              </a:rPr>
              <a:t>Алгоритм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3"/>
          <p:cNvSpPr txBox="1"/>
          <p:nvPr>
            <p:ph type="ctrTitle"/>
          </p:nvPr>
        </p:nvSpPr>
        <p:spPr>
          <a:xfrm>
            <a:off x="345650" y="1057700"/>
            <a:ext cx="7172100" cy="7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Линейная регрессия в scikit-learn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Линейная регрессия в scikit-learn</a:t>
            </a:r>
            <a:endParaRPr/>
          </a:p>
        </p:txBody>
      </p:sp>
      <p:sp>
        <p:nvSpPr>
          <p:cNvPr id="281" name="Google Shape;281;p44"/>
          <p:cNvSpPr txBox="1"/>
          <p:nvPr/>
        </p:nvSpPr>
        <p:spPr>
          <a:xfrm>
            <a:off x="175125" y="920375"/>
            <a:ext cx="8749800" cy="38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Импорт класса, который содержит линейные модели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Roboto"/>
                <a:ea typeface="Roboto"/>
                <a:cs typeface="Roboto"/>
                <a:sym typeface="Roboto"/>
              </a:rPr>
              <a:t>from sklearn import linear_model</a:t>
            </a:r>
            <a:endParaRPr i="1">
              <a:latin typeface="Roboto"/>
              <a:ea typeface="Roboto"/>
              <a:cs typeface="Roboto"/>
              <a:sym typeface="Robot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Создаем объект линейной регрессии: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	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Roboto"/>
                <a:ea typeface="Roboto"/>
                <a:cs typeface="Roboto"/>
                <a:sym typeface="Roboto"/>
              </a:rPr>
              <a:t>	</a:t>
            </a:r>
            <a:r>
              <a:rPr i="1" lang="en">
                <a:latin typeface="Roboto"/>
                <a:ea typeface="Roboto"/>
                <a:cs typeface="Roboto"/>
                <a:sym typeface="Roboto"/>
              </a:rPr>
              <a:t>regr = linear_model.LinearRegression()</a:t>
            </a:r>
            <a:endParaRPr i="1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Обучаем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линейную регрессию и строим прогноз: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Roboto"/>
                <a:ea typeface="Roboto"/>
                <a:cs typeface="Roboto"/>
                <a:sym typeface="Roboto"/>
              </a:rPr>
              <a:t>regr.fit(X_train, y_train)</a:t>
            </a:r>
            <a:endParaRPr i="1">
              <a:latin typeface="Roboto"/>
              <a:ea typeface="Roboto"/>
              <a:cs typeface="Roboto"/>
              <a:sym typeface="Robot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Roboto"/>
                <a:ea typeface="Roboto"/>
                <a:cs typeface="Roboto"/>
                <a:sym typeface="Roboto"/>
              </a:rPr>
              <a:t>y_predict = regr.predict(X_test)</a:t>
            </a:r>
            <a:endParaRPr i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Линейная регрессия в scikit-learn</a:t>
            </a:r>
            <a:endParaRPr/>
          </a:p>
        </p:txBody>
      </p:sp>
      <p:sp>
        <p:nvSpPr>
          <p:cNvPr id="287" name="Google Shape;287;p45"/>
          <p:cNvSpPr txBox="1"/>
          <p:nvPr/>
        </p:nvSpPr>
        <p:spPr>
          <a:xfrm>
            <a:off x="175125" y="920375"/>
            <a:ext cx="8749800" cy="38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В библиотеке </a:t>
            </a: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sklearn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есть готовые датасеты.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Мы будем использовать </a:t>
            </a: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Diabetes dataset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Содержит 442 записи, и 10 признаков: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Age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Sex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Body mass index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Average blood pressure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S1, S2, S3, S4, S5, S6 - разные показатели анализов сыворотки крови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	*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Все признаки нормализованные (сумма квадратов значений в каждом столбце равна 1)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Цель -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числовое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значение прогресса болезни через год после анализов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114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Roboto"/>
                <a:ea typeface="Roboto"/>
                <a:cs typeface="Roboto"/>
                <a:sym typeface="Roboto"/>
              </a:rPr>
              <a:t>https://github.com/serega2000ss/ml_lections</a:t>
            </a:r>
            <a:endParaRPr b="1" i="1"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Линейная регрессия в scikit-learn</a:t>
            </a:r>
            <a:endParaRPr/>
          </a:p>
        </p:txBody>
      </p:sp>
      <p:sp>
        <p:nvSpPr>
          <p:cNvPr id="293" name="Google Shape;293;p46"/>
          <p:cNvSpPr txBox="1"/>
          <p:nvPr/>
        </p:nvSpPr>
        <p:spPr>
          <a:xfrm>
            <a:off x="98250" y="760600"/>
            <a:ext cx="64215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Результат обучения модели, с одним паризнаком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.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94" name="Google Shape;29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3050" y="1213500"/>
            <a:ext cx="4897907" cy="3673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7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Данные</a:t>
            </a:r>
            <a:endParaRPr/>
          </a:p>
        </p:txBody>
      </p:sp>
      <p:sp>
        <p:nvSpPr>
          <p:cNvPr id="91" name="Google Shape;91;p17"/>
          <p:cNvSpPr txBox="1"/>
          <p:nvPr/>
        </p:nvSpPr>
        <p:spPr>
          <a:xfrm>
            <a:off x="275200" y="925650"/>
            <a:ext cx="8468400" cy="40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Чтобы определять спам — нужны примеры спам-писем, для предсказания курса акций — нужна история цен, хотим узнать интересы пользователя — нужны его лайки или посты. Данных нужно как можно больше. Десятки тысяч примеров — это самый минимум.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Данные можно собирают вручную — получается дольше, меньше, зато без ошибок. Можно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автоматически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—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собирать все что можем, а потом все подавать на обучающий алгоритм и надеятся на лучшее. Самый хитрый способ — использовать своих же пользователей для бесплатной разметки (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ReCaptcha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).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Хорошие датасеты — редкость. Сбор и подготовка датасетов — отдельная индустрия.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Признаки (Фичи)</a:t>
            </a:r>
            <a:endParaRPr/>
          </a:p>
        </p:txBody>
      </p:sp>
      <p:sp>
        <p:nvSpPr>
          <p:cNvPr id="97" name="Google Shape;97;p18"/>
          <p:cNvSpPr txBox="1"/>
          <p:nvPr/>
        </p:nvSpPr>
        <p:spPr>
          <a:xfrm>
            <a:off x="250175" y="882850"/>
            <a:ext cx="8618700" cy="40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Признаки, фичи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(features)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, свойства, характеристики — ими могут быть пробег автомобиля, пол пользователя, цена акций, счетчик частоты появления слова в тексте.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Машина должна знать, на что ей конкретно смотреть.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Когда данные лежат в табличках а названия их колонок и есть фичи — это хорошо и удобно. Но так бывает не всегда. Зачастую сырые данные нужно преобразовать в такую табличку с фичами. Почти всегда отбор правильных фич занимает больше времени, чем всё остальное обучение.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Алгоритм</a:t>
            </a:r>
            <a:endParaRPr/>
          </a:p>
        </p:txBody>
      </p:sp>
      <p:sp>
        <p:nvSpPr>
          <p:cNvPr id="103" name="Google Shape;103;p19"/>
          <p:cNvSpPr txBox="1"/>
          <p:nvPr/>
        </p:nvSpPr>
        <p:spPr>
          <a:xfrm>
            <a:off x="175125" y="920375"/>
            <a:ext cx="8749800" cy="38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Одну задачу почти всегда можно решить разными методами.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От выбора метода зависит точность, скорость работы и размер готовой модели.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Но есть один нюанс: если у нас плохие данные, даже самый лучший алгоритм не поможет. Всегда нужно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пытаться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добыть побольше данных.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ctrTitle"/>
          </p:nvPr>
        </p:nvSpPr>
        <p:spPr>
          <a:xfrm>
            <a:off x="345650" y="1057700"/>
            <a:ext cx="7172100" cy="7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Задача регрессии</a:t>
            </a:r>
            <a:endParaRPr/>
          </a:p>
        </p:txBody>
      </p:sp>
      <p:sp>
        <p:nvSpPr>
          <p:cNvPr id="109" name="Google Shape;109;p20"/>
          <p:cNvSpPr txBox="1"/>
          <p:nvPr>
            <p:ph idx="1" type="subTitle"/>
          </p:nvPr>
        </p:nvSpPr>
        <p:spPr>
          <a:xfrm>
            <a:off x="345650" y="1925025"/>
            <a:ext cx="8088000" cy="27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Задачей регрессии есть построение модели, которая будет описывать зависимость нужной нам величины от некого набора входных параметров.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Термин “регрессия” был введен английским исследователем Френсисом Гальтоном, во время исследования зависимости роста детей от роста родителей.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Регрессия бывает линейная и полиномиальная.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Л</a:t>
            </a:r>
            <a:r>
              <a:rPr lang="en"/>
              <a:t>инейная и полиномиальная р</a:t>
            </a:r>
            <a:r>
              <a:rPr lang="en"/>
              <a:t>егрессия</a:t>
            </a:r>
            <a:endParaRPr/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9050" y="920376"/>
            <a:ext cx="6833048" cy="39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ctrTitle"/>
          </p:nvPr>
        </p:nvSpPr>
        <p:spPr>
          <a:xfrm>
            <a:off x="345650" y="1057700"/>
            <a:ext cx="7172100" cy="7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Линейные модели в задачах регрессии</a:t>
            </a:r>
            <a:endParaRPr/>
          </a:p>
        </p:txBody>
      </p:sp>
      <p:sp>
        <p:nvSpPr>
          <p:cNvPr id="121" name="Google Shape;121;p22"/>
          <p:cNvSpPr txBox="1"/>
          <p:nvPr>
            <p:ph idx="1" type="subTitle"/>
          </p:nvPr>
        </p:nvSpPr>
        <p:spPr>
          <a:xfrm>
            <a:off x="345650" y="1925025"/>
            <a:ext cx="8088000" cy="27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Линейной моделью </a:t>
            </a:r>
            <a:r>
              <a:rPr lang="en">
                <a:solidFill>
                  <a:schemeClr val="lt1"/>
                </a:solidFill>
              </a:rPr>
              <a:t>называется математическая модель, которую можно представить в виде:</a:t>
            </a:r>
            <a:r>
              <a:rPr lang="en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</a:t>
            </a:r>
            <a:r>
              <a:rPr baseline="-25000" lang="en">
                <a:solidFill>
                  <a:schemeClr val="lt1"/>
                </a:solidFill>
              </a:rPr>
              <a:t>0</a:t>
            </a:r>
            <a:r>
              <a:rPr lang="en">
                <a:solidFill>
                  <a:schemeClr val="lt1"/>
                </a:solidFill>
              </a:rPr>
              <a:t> - свободный коэффициент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</a:t>
            </a:r>
            <a:r>
              <a:rPr baseline="-25000" lang="en">
                <a:solidFill>
                  <a:schemeClr val="lt1"/>
                </a:solidFill>
              </a:rPr>
              <a:t>1</a:t>
            </a:r>
            <a:r>
              <a:rPr lang="en">
                <a:solidFill>
                  <a:schemeClr val="lt1"/>
                </a:solidFill>
              </a:rPr>
              <a:t>, w</a:t>
            </a:r>
            <a:r>
              <a:rPr baseline="-25000" lang="en">
                <a:solidFill>
                  <a:schemeClr val="lt1"/>
                </a:solidFill>
              </a:rPr>
              <a:t>2</a:t>
            </a:r>
            <a:r>
              <a:rPr lang="en">
                <a:solidFill>
                  <a:schemeClr val="lt1"/>
                </a:solidFill>
              </a:rPr>
              <a:t>, … w</a:t>
            </a:r>
            <a:r>
              <a:rPr baseline="-25000" lang="en">
                <a:solidFill>
                  <a:schemeClr val="lt1"/>
                </a:solidFill>
              </a:rPr>
              <a:t>n</a:t>
            </a:r>
            <a:r>
              <a:rPr lang="en">
                <a:solidFill>
                  <a:schemeClr val="lt1"/>
                </a:solidFill>
              </a:rPr>
              <a:t> - веса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x</a:t>
            </a:r>
            <a:r>
              <a:rPr baseline="-25000" lang="en">
                <a:solidFill>
                  <a:schemeClr val="lt1"/>
                </a:solidFill>
              </a:rPr>
              <a:t>1</a:t>
            </a:r>
            <a:r>
              <a:rPr lang="en">
                <a:solidFill>
                  <a:schemeClr val="lt1"/>
                </a:solidFill>
              </a:rPr>
              <a:t>, x</a:t>
            </a:r>
            <a:r>
              <a:rPr baseline="-25000" lang="en">
                <a:solidFill>
                  <a:schemeClr val="lt1"/>
                </a:solidFill>
              </a:rPr>
              <a:t>2</a:t>
            </a:r>
            <a:r>
              <a:rPr lang="en">
                <a:solidFill>
                  <a:schemeClr val="lt1"/>
                </a:solidFill>
              </a:rPr>
              <a:t>, … x</a:t>
            </a:r>
            <a:r>
              <a:rPr baseline="-25000" lang="en">
                <a:solidFill>
                  <a:schemeClr val="lt1"/>
                </a:solidFill>
              </a:rPr>
              <a:t>n</a:t>
            </a:r>
            <a:r>
              <a:rPr lang="en">
                <a:solidFill>
                  <a:schemeClr val="lt1"/>
                </a:solidFill>
              </a:rPr>
              <a:t> - признаки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22" name="Google Shape;122;p22"/>
          <p:cNvPicPr preferRelativeResize="0"/>
          <p:nvPr/>
        </p:nvPicPr>
        <p:blipFill rotWithShape="1">
          <a:blip r:embed="rId3">
            <a:alphaModFix/>
          </a:blip>
          <a:srcRect b="42256" l="64797" r="3313" t="37042"/>
          <a:stretch/>
        </p:blipFill>
        <p:spPr>
          <a:xfrm>
            <a:off x="2718825" y="2914675"/>
            <a:ext cx="2818599" cy="601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